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  <p:sldMasterId id="2147483648" r:id="rId2"/>
  </p:sldMasterIdLst>
  <p:notesMasterIdLst>
    <p:notesMasterId r:id="rId18"/>
  </p:notesMasterIdLst>
  <p:handoutMasterIdLst>
    <p:handoutMasterId r:id="rId19"/>
  </p:handoutMasterIdLst>
  <p:sldIdLst>
    <p:sldId id="397" r:id="rId3"/>
    <p:sldId id="516" r:id="rId4"/>
    <p:sldId id="509" r:id="rId5"/>
    <p:sldId id="528" r:id="rId6"/>
    <p:sldId id="517" r:id="rId7"/>
    <p:sldId id="535" r:id="rId8"/>
    <p:sldId id="524" r:id="rId9"/>
    <p:sldId id="512" r:id="rId10"/>
    <p:sldId id="540" r:id="rId11"/>
    <p:sldId id="522" r:id="rId12"/>
    <p:sldId id="529" r:id="rId13"/>
    <p:sldId id="523" r:id="rId14"/>
    <p:sldId id="510" r:id="rId15"/>
    <p:sldId id="513" r:id="rId16"/>
    <p:sldId id="536" r:id="rId17"/>
  </p:sldIdLst>
  <p:sldSz cx="9144000" cy="5143500" type="screen16x9"/>
  <p:notesSz cx="9925050" cy="66659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3"/>
    <a:srgbClr val="999999"/>
    <a:srgbClr val="FFF180"/>
    <a:srgbClr val="3D92BD"/>
    <a:srgbClr val="0D9BBF"/>
    <a:srgbClr val="E4E4E4"/>
    <a:srgbClr val="000000"/>
    <a:srgbClr val="98C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28" autoAdjust="0"/>
    <p:restoredTop sz="88272" autoAdjust="0"/>
  </p:normalViewPr>
  <p:slideViewPr>
    <p:cSldViewPr snapToGrid="0">
      <p:cViewPr varScale="1">
        <p:scale>
          <a:sx n="164" d="100"/>
          <a:sy n="164" d="100"/>
        </p:scale>
        <p:origin x="536" y="16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1040" y="176"/>
      </p:cViewPr>
      <p:guideLst>
        <p:guide orient="horz" pos="2100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26/06/2022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26/06/2022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40025" y="500063"/>
            <a:ext cx="444500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vert="horz" wrap="square" lIns="90708" tIns="45354" rIns="90708" bIns="453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400" noProof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90" y="1838023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>
                <a:solidFill>
                  <a:schemeClr val="tx2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Prof. Dr. Dirk Heckmann</a:t>
            </a:r>
          </a:p>
          <a:p>
            <a:pPr lvl="0"/>
            <a:r>
              <a:rPr lang="de-DE" noProof="0" dirty="0"/>
              <a:t>Lehrstuhl für Recht und Sicherheit der Digitalisierung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Dirk Heckmann | CSU Klausurtagung 18.1.2022</a:t>
            </a:r>
            <a:endParaRPr lang="en-US" dirty="0"/>
          </a:p>
        </p:txBody>
      </p:sp>
      <p:pic>
        <p:nvPicPr>
          <p:cNvPr id="8" name="Bild 4" descr="TUM_Glockenturm.tif">
            <a:extLst>
              <a:ext uri="{FF2B5EF4-FFF2-40B4-BE49-F238E27FC236}">
                <a16:creationId xmlns:a16="http://schemas.microsoft.com/office/drawing/2014/main" id="{225F7B9B-EA2A-4547-BF2F-1E8227900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5215" y="1476375"/>
            <a:ext cx="3819542" cy="333375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A781993-C3C9-FB49-8E4D-8330C911BF3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11162" y="3270303"/>
            <a:ext cx="850899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defRPr lang="de-DE" sz="2400" baseline="0" noProof="0" dirty="0" smtClean="0">
                <a:solidFill>
                  <a:schemeClr val="tx2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Modul 1.1:</a:t>
            </a:r>
          </a:p>
          <a:p>
            <a:pPr lvl="0"/>
            <a:r>
              <a:rPr lang="de-DE" noProof="0" dirty="0"/>
              <a:t>Titel des Moduls</a:t>
            </a:r>
          </a:p>
          <a:p>
            <a:pPr lvl="0"/>
            <a:r>
              <a:rPr lang="de-DE" noProof="0" dirty="0"/>
              <a:t>Zweite Zeile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CB9429-F8E1-8049-8CAC-5C947A4483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090" y="328143"/>
            <a:ext cx="1490272" cy="3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7B686E1-12B0-D94E-B0E9-F808822A82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090" y="328143"/>
            <a:ext cx="1490272" cy="3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Dirk Heckmann | CSU Klausurtagung 18.1.2022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AE7F29-FAAF-FF49-A2BF-792E96C815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090" y="328143"/>
            <a:ext cx="1490272" cy="3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Dirk Heckmann | Sarah Rachut | Open Government als Motor für eine digitale Verwaltung | OGTM 25.11.2021</a:t>
            </a:r>
            <a:endParaRPr lang="en-US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3CF14-7308-5541-8B01-E0BCEDFA6D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9090" y="328143"/>
            <a:ext cx="1490272" cy="3224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4" r:id="rId2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F3514-1A39-D249-BCA3-F09EEE761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99" y="1589205"/>
            <a:ext cx="4826347" cy="1965089"/>
          </a:xfrm>
        </p:spPr>
        <p:txBody>
          <a:bodyPr/>
          <a:lstStyle/>
          <a:p>
            <a:r>
              <a:rPr lang="de-DE" b="1" dirty="0">
                <a:latin typeface="Cambria" panose="02040503050406030204" pitchFamily="18" charset="0"/>
              </a:rPr>
              <a:t>50. Daten-Dienstag</a:t>
            </a:r>
            <a:br>
              <a:rPr lang="de-DE" b="1" dirty="0">
                <a:latin typeface="Cambria" panose="02040503050406030204" pitchFamily="18" charset="0"/>
              </a:rPr>
            </a:br>
            <a:br>
              <a:rPr lang="de-DE" sz="2000" dirty="0">
                <a:latin typeface="Cambria" panose="02040503050406030204" pitchFamily="18" charset="0"/>
              </a:rPr>
            </a:br>
            <a:r>
              <a:rPr lang="de-DE" dirty="0">
                <a:solidFill>
                  <a:schemeClr val="accent6"/>
                </a:solidFill>
                <a:latin typeface="Cambria" panose="02040503050406030204" pitchFamily="18" charset="0"/>
              </a:rPr>
              <a:t>Digitalisierung als Verfassungsgebot</a:t>
            </a:r>
            <a:endParaRPr lang="de-DE" sz="2000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AF17C2-F8A3-3B40-86D6-677D70D564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7500" y="2901921"/>
            <a:ext cx="8508999" cy="1809564"/>
          </a:xfrm>
        </p:spPr>
        <p:txBody>
          <a:bodyPr/>
          <a:lstStyle/>
          <a:p>
            <a:endParaRPr lang="de-DE" dirty="0">
              <a:latin typeface="Cambria" panose="02040503050406030204" pitchFamily="18" charset="0"/>
            </a:endParaRPr>
          </a:p>
          <a:p>
            <a:r>
              <a:rPr lang="de-DE" dirty="0">
                <a:latin typeface="Cambria" panose="02040503050406030204" pitchFamily="18" charset="0"/>
              </a:rPr>
              <a:t>Univ.-Prof. Dr. Dirk Heckmann</a:t>
            </a:r>
          </a:p>
          <a:p>
            <a:endParaRPr lang="de-DE" dirty="0">
              <a:latin typeface="Cambria" panose="02040503050406030204" pitchFamily="18" charset="0"/>
            </a:endParaRPr>
          </a:p>
          <a:p>
            <a:pPr>
              <a:lnSpc>
                <a:spcPct val="110000"/>
              </a:lnSpc>
            </a:pPr>
            <a:r>
              <a:rPr lang="de-DE" dirty="0">
                <a:latin typeface="Cambria" panose="02040503050406030204" pitchFamily="18" charset="0"/>
              </a:rPr>
              <a:t>TUM Center </a:t>
            </a:r>
            <a:r>
              <a:rPr lang="de-DE" dirty="0" err="1">
                <a:latin typeface="Cambria" panose="02040503050406030204" pitchFamily="18" charset="0"/>
              </a:rPr>
              <a:t>for</a:t>
            </a:r>
            <a:r>
              <a:rPr lang="de-DE" dirty="0">
                <a:latin typeface="Cambria" panose="02040503050406030204" pitchFamily="18" charset="0"/>
              </a:rPr>
              <a:t> Digital Public Services</a:t>
            </a:r>
          </a:p>
          <a:p>
            <a:pPr>
              <a:lnSpc>
                <a:spcPct val="110000"/>
              </a:lnSpc>
            </a:pPr>
            <a:r>
              <a:rPr lang="de-DE" dirty="0">
                <a:latin typeface="Cambria" panose="02040503050406030204" pitchFamily="18" charset="0"/>
              </a:rPr>
              <a:t>Lehrstuhl für Recht und Sicherheit der Digitalisierung</a:t>
            </a:r>
          </a:p>
          <a:p>
            <a:pPr>
              <a:lnSpc>
                <a:spcPct val="110000"/>
              </a:lnSpc>
            </a:pPr>
            <a:r>
              <a:rPr lang="de-DE" dirty="0">
                <a:latin typeface="Cambria" panose="02040503050406030204" pitchFamily="18" charset="0"/>
              </a:rPr>
              <a:t>Technische Universität München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A0CADF-B68F-AA45-B6AD-1BE46AFF9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00" y="198663"/>
            <a:ext cx="2243100" cy="11215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D1C8A6-EB8E-C440-B99C-059866ACF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6100" y="198663"/>
            <a:ext cx="14478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0EBD13-FBE7-5D47-A7B2-0B8FB22C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66062"/>
          </a:xfrm>
        </p:spPr>
        <p:txBody>
          <a:bodyPr/>
          <a:lstStyle/>
          <a:p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Gründe für Defizite in der Digitalisierung III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AB521284-49F8-484A-9342-710F14517F73}"/>
              </a:ext>
            </a:extLst>
          </p:cNvPr>
          <p:cNvSpPr txBox="1">
            <a:spLocks/>
          </p:cNvSpPr>
          <p:nvPr/>
        </p:nvSpPr>
        <p:spPr>
          <a:xfrm>
            <a:off x="311162" y="1550604"/>
            <a:ext cx="8770845" cy="36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Clr>
                <a:schemeClr val="bg2"/>
              </a:buClr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accent5"/>
                </a:solidFill>
                <a:latin typeface="Cambria" panose="02040503050406030204" pitchFamily="18" charset="0"/>
              </a:rPr>
              <a:t>Unterregulierung?</a:t>
            </a: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 Zuweilen gesetzliche Grundlage erforderlich</a:t>
            </a:r>
          </a:p>
        </p:txBody>
      </p:sp>
      <p:pic>
        <p:nvPicPr>
          <p:cNvPr id="8" name="Grafik 7" descr="Ein Bild, das Text, drinnen, Screenshot enthält.&#10;&#10;Automatisch generierte Beschreibung">
            <a:extLst>
              <a:ext uri="{FF2B5EF4-FFF2-40B4-BE49-F238E27FC236}">
                <a16:creationId xmlns:a16="http://schemas.microsoft.com/office/drawing/2014/main" id="{52CD7985-F0B7-2647-BBB4-5041B2A4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75" y="2299902"/>
            <a:ext cx="5742123" cy="224668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AE09041-2B08-C645-8B92-044CE69BA9CA}"/>
              </a:ext>
            </a:extLst>
          </p:cNvPr>
          <p:cNvSpPr txBox="1"/>
          <p:nvPr/>
        </p:nvSpPr>
        <p:spPr>
          <a:xfrm>
            <a:off x="5959098" y="4075946"/>
            <a:ext cx="1522853" cy="4706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400" i="1" dirty="0">
                <a:solidFill>
                  <a:schemeClr val="bg2"/>
                </a:solidFill>
                <a:latin typeface="Cambria" panose="02040503050406030204" pitchFamily="18" charset="0"/>
              </a:rPr>
              <a:t>Heckmann/</a:t>
            </a:r>
            <a:r>
              <a:rPr lang="de-DE" sz="1400" i="1" dirty="0" err="1">
                <a:solidFill>
                  <a:schemeClr val="bg2"/>
                </a:solidFill>
                <a:latin typeface="Cambria" panose="02040503050406030204" pitchFamily="18" charset="0"/>
              </a:rPr>
              <a:t>Rachut</a:t>
            </a:r>
            <a:endParaRPr lang="de-DE" sz="1400" i="1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de-DE" sz="1400" dirty="0" err="1">
                <a:solidFill>
                  <a:schemeClr val="bg2"/>
                </a:solidFill>
                <a:latin typeface="Cambria" panose="02040503050406030204" pitchFamily="18" charset="0"/>
              </a:rPr>
              <a:t>COVuR</a:t>
            </a:r>
            <a:r>
              <a:rPr lang="de-DE" sz="1400" dirty="0">
                <a:solidFill>
                  <a:schemeClr val="bg2"/>
                </a:solidFill>
                <a:latin typeface="Cambria" panose="02040503050406030204" pitchFamily="18" charset="0"/>
              </a:rPr>
              <a:t> 2021, 192 ff.</a:t>
            </a:r>
          </a:p>
        </p:txBody>
      </p:sp>
      <p:pic>
        <p:nvPicPr>
          <p:cNvPr id="10" name="Grafik 9" descr="Ein Bild, das Tisch, Stuhl, sitzend, Raum enthält.&#10;&#10;Automatisch generierte Beschreibung">
            <a:extLst>
              <a:ext uri="{FF2B5EF4-FFF2-40B4-BE49-F238E27FC236}">
                <a16:creationId xmlns:a16="http://schemas.microsoft.com/office/drawing/2014/main" id="{9892B56C-1D77-6B42-91FF-1E6ABCE46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399" y="2298614"/>
            <a:ext cx="2889609" cy="15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0EBD13-FBE7-5D47-A7B2-0B8FB22C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62" y="953756"/>
            <a:ext cx="8508999" cy="366062"/>
          </a:xfrm>
        </p:spPr>
        <p:txBody>
          <a:bodyPr/>
          <a:lstStyle/>
          <a:p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Bayerisches Digitalrecht als bundesweites Vorbild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CBA252B-AB57-6D4A-B956-7B9D823F3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2" r="18921" b="78977"/>
          <a:stretch/>
        </p:blipFill>
        <p:spPr>
          <a:xfrm>
            <a:off x="1245012" y="1475953"/>
            <a:ext cx="3708742" cy="148974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1248462D-F741-A944-8BDF-49F8F87D2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4" t="62873" r="5155" b="13119"/>
          <a:stretch/>
        </p:blipFill>
        <p:spPr>
          <a:xfrm>
            <a:off x="190609" y="3602514"/>
            <a:ext cx="5401557" cy="90892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4DC8C12-6FD5-CA4C-978F-E72B8BB73F62}"/>
              </a:ext>
            </a:extLst>
          </p:cNvPr>
          <p:cNvSpPr txBox="1"/>
          <p:nvPr/>
        </p:nvSpPr>
        <p:spPr>
          <a:xfrm>
            <a:off x="953356" y="3195148"/>
            <a:ext cx="3876061" cy="2571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4000"/>
              </a:lnSpc>
              <a:buClr>
                <a:schemeClr val="bg2"/>
              </a:buClr>
              <a:buFont typeface="Systemschrift Normal"/>
              <a:buChar char="»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Vorbild für zahlreiche Bundesländer, z.B.: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371E8E8-F2B9-0B48-8BA4-F329B2EB78C8}"/>
              </a:ext>
            </a:extLst>
          </p:cNvPr>
          <p:cNvCxnSpPr/>
          <p:nvPr/>
        </p:nvCxnSpPr>
        <p:spPr>
          <a:xfrm>
            <a:off x="5715984" y="1490460"/>
            <a:ext cx="0" cy="30064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1AE337AC-4A9F-4348-98D8-4E403A00D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5" r="9094" b="40800"/>
          <a:stretch/>
        </p:blipFill>
        <p:spPr>
          <a:xfrm>
            <a:off x="5821238" y="1475953"/>
            <a:ext cx="2998923" cy="30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0EBD13-FBE7-5D47-A7B2-0B8FB22C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62" y="818524"/>
            <a:ext cx="8508999" cy="366062"/>
          </a:xfrm>
        </p:spPr>
        <p:txBody>
          <a:bodyPr/>
          <a:lstStyle/>
          <a:p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Weitere Anforderungen für eine baldige Digitalisierung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AB521284-49F8-484A-9342-710F14517F73}"/>
              </a:ext>
            </a:extLst>
          </p:cNvPr>
          <p:cNvSpPr txBox="1">
            <a:spLocks/>
          </p:cNvSpPr>
          <p:nvPr/>
        </p:nvSpPr>
        <p:spPr>
          <a:xfrm>
            <a:off x="311162" y="2362426"/>
            <a:ext cx="8654607" cy="19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de-DE" sz="16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»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Anforderungen an die </a:t>
            </a:r>
            <a:r>
              <a:rPr lang="de-DE" sz="1600" dirty="0">
                <a:solidFill>
                  <a:schemeClr val="accent5"/>
                </a:solidFill>
                <a:latin typeface="Cambria" panose="02040503050406030204" pitchFamily="18" charset="0"/>
              </a:rPr>
              <a:t>Infrastruktur 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(Hardware, Netze, Anwendungen, IT-Sicherheit)</a:t>
            </a:r>
          </a:p>
          <a:p>
            <a:pPr marL="342900" indent="-342900">
              <a:buFont typeface="Cambria" panose="02040503050406030204" pitchFamily="18" charset="0"/>
              <a:buChar char="»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Abgestimmte </a:t>
            </a:r>
            <a:r>
              <a:rPr lang="de-DE" sz="1600" dirty="0">
                <a:solidFill>
                  <a:srgbClr val="FF0000"/>
                </a:solidFill>
                <a:latin typeface="Cambria" panose="02040503050406030204" pitchFamily="18" charset="0"/>
              </a:rPr>
              <a:t>Steuerung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 (</a:t>
            </a:r>
            <a:r>
              <a:rPr lang="de-DE" sz="1600" dirty="0">
                <a:solidFill>
                  <a:srgbClr val="005293"/>
                </a:solidFill>
                <a:latin typeface="Cambria" panose="02040503050406030204" pitchFamily="18" charset="0"/>
              </a:rPr>
              <a:t>Digitalpaket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 mit Digitalagentur, Digitalrat, IT-Dienstleister etc.)</a:t>
            </a:r>
          </a:p>
          <a:p>
            <a:pPr marL="342900" indent="-342900">
              <a:buClr>
                <a:schemeClr val="bg2"/>
              </a:buClr>
              <a:buFont typeface="Cambria" panose="02040503050406030204" pitchFamily="18" charset="0"/>
              <a:buChar char="»"/>
            </a:pPr>
            <a:r>
              <a:rPr lang="de-DE" sz="1600" dirty="0">
                <a:solidFill>
                  <a:schemeClr val="accent5"/>
                </a:solidFill>
                <a:latin typeface="Cambria" panose="02040503050406030204" pitchFamily="18" charset="0"/>
              </a:rPr>
              <a:t>Befähigung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 der handelnden Personen (Bedienstete, Bürger, Unternehmen </a:t>
            </a:r>
            <a:r>
              <a:rPr lang="de-DE" sz="1600" dirty="0">
                <a:solidFill>
                  <a:schemeClr val="accent5"/>
                </a:solidFill>
                <a:latin typeface="Cambria" panose="02040503050406030204" pitchFamily="18" charset="0"/>
              </a:rPr>
              <a:t>→ CDO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!)</a:t>
            </a:r>
          </a:p>
          <a:p>
            <a:pPr marL="342900" indent="-342900">
              <a:buClr>
                <a:schemeClr val="bg2"/>
              </a:buClr>
              <a:buFont typeface="Cambria" panose="02040503050406030204" pitchFamily="18" charset="0"/>
              <a:buChar char="»"/>
            </a:pPr>
            <a:r>
              <a:rPr lang="de-DE" sz="1600" dirty="0">
                <a:solidFill>
                  <a:schemeClr val="accent5"/>
                </a:solidFill>
                <a:latin typeface="Cambria" panose="02040503050406030204" pitchFamily="18" charset="0"/>
              </a:rPr>
              <a:t>Mut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 zur Veränderung (</a:t>
            </a:r>
            <a:r>
              <a:rPr lang="de-DE" sz="1600" dirty="0" err="1">
                <a:solidFill>
                  <a:schemeClr val="bg2"/>
                </a:solidFill>
                <a:latin typeface="Cambria" panose="02040503050406030204" pitchFamily="18" charset="0"/>
              </a:rPr>
              <a:t>i.V.m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. neuer </a:t>
            </a:r>
            <a:r>
              <a:rPr lang="de-DE" sz="1600" dirty="0">
                <a:solidFill>
                  <a:schemeClr val="accent5"/>
                </a:solidFill>
                <a:latin typeface="Cambria" panose="02040503050406030204" pitchFamily="18" charset="0"/>
              </a:rPr>
              <a:t>Fehlerkultur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 in der Verwaltung)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8A1B9C-E895-474F-B629-2E2EE1E6E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931" y="1217579"/>
            <a:ext cx="2577230" cy="14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76B8C0A5-0456-E64E-8965-3DF696125843}"/>
              </a:ext>
            </a:extLst>
          </p:cNvPr>
          <p:cNvSpPr txBox="1">
            <a:spLocks/>
          </p:cNvSpPr>
          <p:nvPr/>
        </p:nvSpPr>
        <p:spPr>
          <a:xfrm>
            <a:off x="-90396" y="2710331"/>
            <a:ext cx="4106977" cy="158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7"/>
            <a:endParaRPr lang="de-DE" dirty="0">
              <a:solidFill>
                <a:schemeClr val="accent5"/>
              </a:solidFill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Ganzheitlicher Regulierungsansatz</a:t>
            </a: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Digitale Verfahren als Regelfall</a:t>
            </a: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Volldigitalisierung als Leitbild</a:t>
            </a: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Digitaler Kommunalpakt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8009" y="881109"/>
            <a:ext cx="8508999" cy="371961"/>
          </a:xfrm>
        </p:spPr>
        <p:txBody>
          <a:bodyPr/>
          <a:lstStyle/>
          <a:p>
            <a:r>
              <a:rPr lang="de-DE" sz="2200" b="1" dirty="0">
                <a:solidFill>
                  <a:schemeClr val="bg2"/>
                </a:solidFill>
                <a:latin typeface="Cambria" panose="02040503050406030204" pitchFamily="18" charset="0"/>
              </a:rPr>
              <a:t>Das Digitalgesetz im Freistaat Bayern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2A28683C-C676-954D-BC5C-824D28E7C554}"/>
              </a:ext>
            </a:extLst>
          </p:cNvPr>
          <p:cNvSpPr txBox="1">
            <a:spLocks/>
          </p:cNvSpPr>
          <p:nvPr/>
        </p:nvSpPr>
        <p:spPr>
          <a:xfrm>
            <a:off x="3573083" y="2489340"/>
            <a:ext cx="5253925" cy="149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7"/>
            <a:endParaRPr lang="de-DE" b="1" dirty="0">
              <a:solidFill>
                <a:schemeClr val="accent5"/>
              </a:solidFill>
              <a:latin typeface="Cambria" panose="02040503050406030204" pitchFamily="18" charset="0"/>
            </a:endParaRPr>
          </a:p>
          <a:p>
            <a:pPr marL="280987"/>
            <a:endParaRPr lang="de-DE" dirty="0">
              <a:solidFill>
                <a:schemeClr val="accent5"/>
              </a:solidFill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Subjektive Rechte der Bürgerinnen und Bürger</a:t>
            </a: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Befähigung der Menschen zu digitalem Handeln</a:t>
            </a: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Pflicht zur nutzerfreundlichen Ausgestaltung</a:t>
            </a:r>
          </a:p>
          <a:p>
            <a:pPr marL="742950" lvl="1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Monitoring, Experimentierklausel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FAE5A77-644F-6446-93A7-0B76C49D3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68"/>
          <a:stretch/>
        </p:blipFill>
        <p:spPr>
          <a:xfrm>
            <a:off x="311162" y="1770531"/>
            <a:ext cx="4182025" cy="878628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DE9B798-0871-4742-8B1F-520F615E5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" t="52100" r="9950" b="-1232"/>
          <a:stretch/>
        </p:blipFill>
        <p:spPr>
          <a:xfrm>
            <a:off x="4552570" y="1512282"/>
            <a:ext cx="4444727" cy="10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773C80BD-44A9-6F46-AAD7-069FDDC7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808422"/>
            <a:ext cx="8375459" cy="2429576"/>
          </a:xfrm>
        </p:spPr>
        <p:txBody>
          <a:bodyPr/>
          <a:lstStyle/>
          <a:p>
            <a:r>
              <a:rPr lang="de-DE" sz="2000" b="1" dirty="0" err="1">
                <a:solidFill>
                  <a:schemeClr val="bg2"/>
                </a:solidFill>
                <a:latin typeface="Cambria" panose="02040503050406030204" pitchFamily="18" charset="0"/>
              </a:rPr>
              <a:t>tl;dr</a:t>
            </a:r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 - Anforderungen an eine moderne, zeitgemäße Verwaltung</a:t>
            </a:r>
            <a:br>
              <a:rPr lang="de-DE" sz="2400" b="1" dirty="0">
                <a:solidFill>
                  <a:schemeClr val="bg2"/>
                </a:solidFill>
                <a:latin typeface="Cambria" panose="02040503050406030204" pitchFamily="18" charset="0"/>
              </a:rPr>
            </a:br>
            <a:br>
              <a:rPr lang="de-DE" sz="2400" b="1" dirty="0">
                <a:solidFill>
                  <a:schemeClr val="bg2"/>
                </a:solidFill>
                <a:latin typeface="Cambria" panose="02040503050406030204" pitchFamily="18" charset="0"/>
              </a:rPr>
            </a:br>
            <a:b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</a:br>
            <a:br>
              <a:rPr lang="de-DE" sz="2400" b="1" dirty="0">
                <a:solidFill>
                  <a:schemeClr val="bg2"/>
                </a:solidFill>
                <a:latin typeface="Cambria" panose="02040503050406030204" pitchFamily="18" charset="0"/>
              </a:rPr>
            </a:br>
            <a:br>
              <a:rPr lang="de-DE" sz="2400" b="1" dirty="0">
                <a:solidFill>
                  <a:schemeClr val="bg2"/>
                </a:solidFill>
                <a:latin typeface="Cambria" panose="02040503050406030204" pitchFamily="18" charset="0"/>
              </a:rPr>
            </a:br>
            <a:endParaRPr lang="de-DE"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7BEBF05-75C7-5E4C-B57D-E472D14666C3}"/>
              </a:ext>
            </a:extLst>
          </p:cNvPr>
          <p:cNvSpPr txBox="1"/>
          <p:nvPr/>
        </p:nvSpPr>
        <p:spPr>
          <a:xfrm>
            <a:off x="319090" y="1575989"/>
            <a:ext cx="8505820" cy="27590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30000"/>
              </a:lnSpc>
              <a:buFont typeface="Cambria" panose="02040503050406030204" pitchFamily="18" charset="0"/>
              <a:buChar char="»"/>
              <a:tabLst>
                <a:tab pos="2974975" algn="l"/>
              </a:tabLst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Online </a:t>
            </a:r>
            <a:r>
              <a:rPr lang="de-DE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✓</a:t>
            </a:r>
            <a:r>
              <a:rPr lang="de-DE" sz="2000" dirty="0">
                <a:solidFill>
                  <a:srgbClr val="00B050"/>
                </a:solidFill>
                <a:latin typeface="Cambria" panose="02040503050406030204" pitchFamily="18" charset="0"/>
              </a:rPr>
              <a:t> 	</a:t>
            </a:r>
            <a:r>
              <a:rPr lang="de-DE" sz="1600" b="1" dirty="0">
                <a:solidFill>
                  <a:schemeClr val="bg2"/>
                </a:solidFill>
                <a:latin typeface="Cambria" panose="02040503050406030204" pitchFamily="18" charset="0"/>
              </a:rPr>
              <a:t>24/7 erreichbar über Verwaltungsportale</a:t>
            </a:r>
            <a:endParaRPr lang="de-DE" sz="2000" b="1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130000"/>
              </a:lnSpc>
              <a:buFont typeface="Cambria" panose="02040503050406030204" pitchFamily="18" charset="0"/>
              <a:buChar char="»"/>
              <a:tabLst>
                <a:tab pos="2974975" algn="l"/>
              </a:tabLst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Serviceorientiert </a:t>
            </a:r>
            <a:r>
              <a:rPr lang="de-DE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✓</a:t>
            </a:r>
            <a:r>
              <a:rPr lang="de-DE" sz="1600" b="1" dirty="0">
                <a:solidFill>
                  <a:srgbClr val="00B050"/>
                </a:solidFill>
                <a:latin typeface="Cambria" panose="02040503050406030204" pitchFamily="18" charset="0"/>
              </a:rPr>
              <a:t> 	</a:t>
            </a:r>
            <a:r>
              <a:rPr lang="de-DE" sz="1600" b="1" dirty="0">
                <a:solidFill>
                  <a:schemeClr val="bg2"/>
                </a:solidFill>
                <a:latin typeface="Cambria" panose="02040503050406030204" pitchFamily="18" charset="0"/>
              </a:rPr>
              <a:t>öffentliche Hand als interaktiver Dienstleister</a:t>
            </a:r>
            <a:endParaRPr lang="de-DE" sz="2000" b="1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130000"/>
              </a:lnSpc>
              <a:buFont typeface="Cambria" panose="02040503050406030204" pitchFamily="18" charset="0"/>
              <a:buChar char="»"/>
              <a:tabLst>
                <a:tab pos="2974975" algn="l"/>
              </a:tabLst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Einfach </a:t>
            </a:r>
            <a:r>
              <a:rPr lang="de-DE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✓ </a:t>
            </a:r>
            <a:r>
              <a:rPr lang="de-DE" sz="2000" dirty="0">
                <a:solidFill>
                  <a:srgbClr val="00B050"/>
                </a:solidFill>
                <a:latin typeface="Cambria" panose="02040503050406030204" pitchFamily="18" charset="0"/>
              </a:rPr>
              <a:t>	</a:t>
            </a:r>
            <a:r>
              <a:rPr lang="de-DE" sz="1600" b="1" dirty="0">
                <a:solidFill>
                  <a:schemeClr val="bg2"/>
                </a:solidFill>
                <a:latin typeface="Cambria" panose="02040503050406030204" pitchFamily="18" charset="0"/>
              </a:rPr>
              <a:t>nutzerfreundlich und barrierefrei </a:t>
            </a:r>
            <a:endParaRPr lang="de-DE" sz="2000" b="1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130000"/>
              </a:lnSpc>
              <a:buFont typeface="Cambria" panose="02040503050406030204" pitchFamily="18" charset="0"/>
              <a:buChar char="»"/>
              <a:tabLst>
                <a:tab pos="2974975" algn="l"/>
              </a:tabLst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Effizient </a:t>
            </a:r>
            <a:r>
              <a:rPr lang="de-DE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✓</a:t>
            </a:r>
            <a:r>
              <a:rPr lang="de-DE" sz="2000" dirty="0">
                <a:solidFill>
                  <a:srgbClr val="00B050"/>
                </a:solidFill>
                <a:latin typeface="Cambria" panose="02040503050406030204" pitchFamily="18" charset="0"/>
              </a:rPr>
              <a:t> 	</a:t>
            </a:r>
            <a:r>
              <a:rPr lang="de-DE" sz="1600" b="1" dirty="0">
                <a:solidFill>
                  <a:schemeClr val="bg2"/>
                </a:solidFill>
                <a:latin typeface="Cambria" panose="02040503050406030204" pitchFamily="18" charset="0"/>
              </a:rPr>
              <a:t>teilautomatisiert, vorausgefüllte Formulare</a:t>
            </a:r>
            <a:endParaRPr lang="de-DE" sz="2000" b="1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130000"/>
              </a:lnSpc>
              <a:buFont typeface="Cambria" panose="02040503050406030204" pitchFamily="18" charset="0"/>
              <a:buChar char="»"/>
              <a:tabLst>
                <a:tab pos="2974975" algn="l"/>
              </a:tabLst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Offen</a:t>
            </a:r>
            <a:r>
              <a:rPr lang="de-DE" sz="2000" dirty="0">
                <a:solidFill>
                  <a:srgbClr val="FFC000"/>
                </a:solidFill>
                <a:latin typeface="Cambria" panose="02040503050406030204" pitchFamily="18" charset="0"/>
              </a:rPr>
              <a:t> 	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Open Government und Open Data</a:t>
            </a:r>
            <a:endParaRPr lang="de-DE" sz="20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130000"/>
              </a:lnSpc>
              <a:buFont typeface="Cambria" panose="02040503050406030204" pitchFamily="18" charset="0"/>
              <a:buChar char="»"/>
              <a:tabLst>
                <a:tab pos="2974975" algn="l"/>
              </a:tabLst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Innovativ </a:t>
            </a:r>
            <a:r>
              <a:rPr lang="de-DE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✓	</a:t>
            </a:r>
            <a:r>
              <a:rPr lang="de-DE" sz="1600" b="1" dirty="0">
                <a:solidFill>
                  <a:schemeClr val="bg2"/>
                </a:solidFill>
                <a:latin typeface="Cambria" panose="02040503050406030204" pitchFamily="18" charset="0"/>
              </a:rPr>
              <a:t>modular, neue Funktionen leicht integrierbar</a:t>
            </a:r>
          </a:p>
          <a:p>
            <a:pPr marL="342900" indent="-342900">
              <a:lnSpc>
                <a:spcPct val="130000"/>
              </a:lnSpc>
              <a:buFont typeface="Cambria" panose="02040503050406030204" pitchFamily="18" charset="0"/>
              <a:buChar char="»"/>
              <a:tabLst>
                <a:tab pos="2974975" algn="l"/>
              </a:tabLst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Visionär </a:t>
            </a:r>
            <a:r>
              <a:rPr lang="de-DE" sz="2000" dirty="0">
                <a:solidFill>
                  <a:srgbClr val="FFC000"/>
                </a:solidFill>
                <a:latin typeface="Cambria" panose="02040503050406030204" pitchFamily="18" charset="0"/>
              </a:rPr>
              <a:t>	</a:t>
            </a: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neue Entwicklungen (z.B. KI) vorausdenken</a:t>
            </a:r>
            <a:endParaRPr lang="de-DE" sz="20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83080" y="1133471"/>
            <a:ext cx="2782162" cy="377732"/>
          </a:xfrm>
        </p:spPr>
        <p:txBody>
          <a:bodyPr/>
          <a:lstStyle/>
          <a:p>
            <a:r>
              <a:rPr lang="de-DE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Happy </a:t>
            </a:r>
            <a:r>
              <a:rPr lang="de-DE" sz="2400" b="1" dirty="0" err="1">
                <a:solidFill>
                  <a:schemeClr val="bg2"/>
                </a:solidFill>
                <a:latin typeface="Cambria" panose="02040503050406030204" pitchFamily="18" charset="0"/>
              </a:rPr>
              <a:t>to</a:t>
            </a:r>
            <a:r>
              <a:rPr lang="de-DE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de-DE" sz="2400" b="1" dirty="0" err="1">
                <a:solidFill>
                  <a:schemeClr val="bg2"/>
                </a:solidFill>
                <a:latin typeface="Cambria" panose="02040503050406030204" pitchFamily="18" charset="0"/>
              </a:rPr>
              <a:t>discuss</a:t>
            </a:r>
            <a:r>
              <a:rPr lang="de-DE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5635DF-F43B-404E-9C36-FDA229C7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32" y="2513101"/>
            <a:ext cx="434848" cy="3690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F1501C-340B-854F-A86A-65531C5B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918" y="2471978"/>
            <a:ext cx="434848" cy="4348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69DFD3E-11C0-5D4C-9B0B-B50B43E3D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75" y="2492942"/>
            <a:ext cx="434848" cy="43484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2E770D-D8E4-9B46-9F08-135404A5AD93}"/>
              </a:ext>
            </a:extLst>
          </p:cNvPr>
          <p:cNvSpPr txBox="1"/>
          <p:nvPr/>
        </p:nvSpPr>
        <p:spPr>
          <a:xfrm>
            <a:off x="3223259" y="3034690"/>
            <a:ext cx="2697480" cy="537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de-DE" sz="1600" dirty="0" err="1">
                <a:solidFill>
                  <a:schemeClr val="bg2"/>
                </a:solidFill>
                <a:latin typeface="Cambria" panose="02040503050406030204" pitchFamily="18" charset="0"/>
              </a:rPr>
              <a:t>dirk.heckmann@tum.de</a:t>
            </a:r>
            <a:endParaRPr lang="de-DE" sz="16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D31A303-9444-7A4A-8627-F5C3DDB83DAB}"/>
              </a:ext>
            </a:extLst>
          </p:cNvPr>
          <p:cNvSpPr txBox="1"/>
          <p:nvPr/>
        </p:nvSpPr>
        <p:spPr>
          <a:xfrm>
            <a:off x="6694676" y="3034690"/>
            <a:ext cx="1767332" cy="537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@</a:t>
            </a:r>
            <a:r>
              <a:rPr lang="de-DE" sz="1600" dirty="0" err="1">
                <a:solidFill>
                  <a:schemeClr val="bg2"/>
                </a:solidFill>
                <a:latin typeface="Cambria" panose="02040503050406030204" pitchFamily="18" charset="0"/>
              </a:rPr>
              <a:t>elawprof</a:t>
            </a:r>
            <a:endParaRPr lang="de-DE" sz="1600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@</a:t>
            </a:r>
            <a:r>
              <a:rPr lang="de-DE" sz="1600" dirty="0" err="1">
                <a:solidFill>
                  <a:schemeClr val="bg2"/>
                </a:solidFill>
                <a:latin typeface="Cambria" panose="02040503050406030204" pitchFamily="18" charset="0"/>
              </a:rPr>
              <a:t>TumCdps</a:t>
            </a:r>
            <a:endParaRPr lang="de-DE" sz="16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057440-AE83-B345-8084-5B4556517CEE}"/>
              </a:ext>
            </a:extLst>
          </p:cNvPr>
          <p:cNvSpPr txBox="1"/>
          <p:nvPr/>
        </p:nvSpPr>
        <p:spPr>
          <a:xfrm>
            <a:off x="838708" y="3034690"/>
            <a:ext cx="1453896" cy="537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de-DE" sz="1600" dirty="0">
                <a:solidFill>
                  <a:schemeClr val="bg2"/>
                </a:solidFill>
                <a:latin typeface="Cambria" panose="02040503050406030204" pitchFamily="18" charset="0"/>
              </a:rPr>
              <a:t>Dirk-Heckmann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A9FD6DD-D472-B54F-8BCA-E150A0081848}"/>
              </a:ext>
            </a:extLst>
          </p:cNvPr>
          <p:cNvSpPr txBox="1"/>
          <p:nvPr/>
        </p:nvSpPr>
        <p:spPr>
          <a:xfrm>
            <a:off x="3223258" y="4362210"/>
            <a:ext cx="2697480" cy="257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de-DE" sz="1600" dirty="0" err="1">
                <a:solidFill>
                  <a:schemeClr val="bg2"/>
                </a:solidFill>
                <a:latin typeface="Cambria" panose="02040503050406030204" pitchFamily="18" charset="0"/>
              </a:rPr>
              <a:t>www.TUM-CDPS.de</a:t>
            </a:r>
            <a:endParaRPr lang="de-DE" sz="16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253EEE6-7ABC-F945-A82E-F15E0B8BA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15</a:t>
            </a:fld>
            <a:endParaRPr lang="de-DE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2B77AD-69FC-124A-AAF9-1C804013E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738" y="646029"/>
            <a:ext cx="1974588" cy="11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CAE537A-C672-1842-9B38-511E7E592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62" y="1759015"/>
            <a:ext cx="3898419" cy="2571750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24953B-3E44-7B4C-A62D-EECD99FC5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242" y="1759015"/>
            <a:ext cx="4530935" cy="25717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BE03FA4-7684-9E42-A8E5-903D04C6E4C0}"/>
              </a:ext>
            </a:extLst>
          </p:cNvPr>
          <p:cNvSpPr txBox="1"/>
          <p:nvPr/>
        </p:nvSpPr>
        <p:spPr>
          <a:xfrm>
            <a:off x="311162" y="821410"/>
            <a:ext cx="8740663" cy="6723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VHBB-Fortbildungsveranstaltung E-Government – Modebegriff oder Mehr?</a:t>
            </a:r>
            <a:b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</a:br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München, 5. Juli 2002</a:t>
            </a:r>
          </a:p>
        </p:txBody>
      </p:sp>
    </p:spTree>
    <p:extLst>
      <p:ext uri="{BB962C8B-B14F-4D97-AF65-F5344CB8AC3E}">
        <p14:creationId xmlns:p14="http://schemas.microsoft.com/office/powerpoint/2010/main" val="9026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Dirk Heckmann | Verwaltungsdigitalisierung zwischen Innovationsförderung und Deregulierung | 14.12.2021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0EBD13-FBE7-5D47-A7B2-0B8FB22C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D1FF409-7D07-404F-A321-1B66D6C8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7" y="120839"/>
            <a:ext cx="9026126" cy="5022661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DA08210-4F86-8149-BB13-7A296C7C2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22" y="1517716"/>
            <a:ext cx="2996841" cy="8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0EBD13-FBE7-5D47-A7B2-0B8FB22C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66062"/>
          </a:xfrm>
        </p:spPr>
        <p:txBody>
          <a:bodyPr/>
          <a:lstStyle/>
          <a:p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Digitalisierung: dringend erforderlich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AB521284-49F8-484A-9342-710F14517F73}"/>
              </a:ext>
            </a:extLst>
          </p:cNvPr>
          <p:cNvSpPr txBox="1">
            <a:spLocks/>
          </p:cNvSpPr>
          <p:nvPr/>
        </p:nvSpPr>
        <p:spPr>
          <a:xfrm>
            <a:off x="311162" y="1616341"/>
            <a:ext cx="8508999" cy="290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Pandemie zeigt </a:t>
            </a:r>
            <a:r>
              <a:rPr lang="de-DE" sz="2000" dirty="0">
                <a:solidFill>
                  <a:schemeClr val="accent5"/>
                </a:solidFill>
                <a:latin typeface="Cambria" panose="02040503050406030204" pitchFamily="18" charset="0"/>
              </a:rPr>
              <a:t>Defizite der Digitalisierung</a:t>
            </a: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, insbesondere bei der technischen Infrastruktur, der Prozessoptimierung, den passenden Diensten und der für eine evidenzbasierte Politik erforderlichen Datenbasis, z.B. in:</a:t>
            </a:r>
          </a:p>
          <a:p>
            <a:pPr marL="342900" indent="-342900">
              <a:spcBef>
                <a:spcPts val="600"/>
              </a:spcBef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Gesundheitsverwaltung</a:t>
            </a:r>
          </a:p>
          <a:p>
            <a:pPr marL="342900" indent="-342900"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Schulen</a:t>
            </a:r>
          </a:p>
          <a:p>
            <a:pPr marL="342900" indent="-342900"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Kleinen und mittleren Unternehmen</a:t>
            </a:r>
          </a:p>
          <a:p>
            <a:pPr marL="342900" indent="-342900"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Allgemeinen Behörden </a:t>
            </a:r>
          </a:p>
        </p:txBody>
      </p:sp>
    </p:spTree>
    <p:extLst>
      <p:ext uri="{BB962C8B-B14F-4D97-AF65-F5344CB8AC3E}">
        <p14:creationId xmlns:p14="http://schemas.microsoft.com/office/powerpoint/2010/main" val="42082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0EBD13-FBE7-5D47-A7B2-0B8FB22C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66062"/>
          </a:xfrm>
        </p:spPr>
        <p:txBody>
          <a:bodyPr/>
          <a:lstStyle/>
          <a:p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Gründe für Defizite in der Digitalisierung I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AB521284-49F8-484A-9342-710F14517F73}"/>
              </a:ext>
            </a:extLst>
          </p:cNvPr>
          <p:cNvSpPr txBox="1">
            <a:spLocks/>
          </p:cNvSpPr>
          <p:nvPr/>
        </p:nvSpPr>
        <p:spPr>
          <a:xfrm>
            <a:off x="311162" y="1550604"/>
            <a:ext cx="8770845" cy="7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Clr>
                <a:schemeClr val="bg2"/>
              </a:buClr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accent5"/>
                </a:solidFill>
                <a:latin typeface="Cambria" panose="02040503050406030204" pitchFamily="18" charset="0"/>
              </a:rPr>
              <a:t>Datenschutz?</a:t>
            </a: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 DSGVO lässt mehr zu als manche Datenschutzbeauftragte</a:t>
            </a:r>
          </a:p>
          <a:p>
            <a:endParaRPr lang="de-DE" sz="2000" dirty="0">
              <a:solidFill>
                <a:srgbClr val="3D92BD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800443-4BA8-574F-A8A9-AD9953014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1" y="2338491"/>
            <a:ext cx="3485744" cy="2271015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F31695A-3C4C-4846-BACD-32996578A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04" y="2327035"/>
            <a:ext cx="3492843" cy="25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6992" y="4661257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0EBD13-FBE7-5D47-A7B2-0B8FB22C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66062"/>
          </a:xfrm>
        </p:spPr>
        <p:txBody>
          <a:bodyPr/>
          <a:lstStyle/>
          <a:p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Exkurs: Das Grundrecht auf informationelle Selbstbestimmung</a:t>
            </a: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385BAB9D-E3AF-CA46-9131-CA24989B070B}"/>
              </a:ext>
            </a:extLst>
          </p:cNvPr>
          <p:cNvSpPr txBox="1">
            <a:spLocks/>
          </p:cNvSpPr>
          <p:nvPr/>
        </p:nvSpPr>
        <p:spPr>
          <a:xfrm>
            <a:off x="316992" y="1616899"/>
            <a:ext cx="8338811" cy="257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… ist </a:t>
            </a:r>
            <a:r>
              <a:rPr lang="de-DE" sz="2000" dirty="0">
                <a:solidFill>
                  <a:schemeClr val="accent5"/>
                </a:solidFill>
                <a:latin typeface="Cambria" panose="02040503050406030204" pitchFamily="18" charset="0"/>
              </a:rPr>
              <a:t>kein</a:t>
            </a:r>
            <a:r>
              <a:rPr lang="de-DE" sz="2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de-DE" sz="2000" dirty="0">
                <a:solidFill>
                  <a:schemeClr val="accent5"/>
                </a:solidFill>
                <a:latin typeface="Cambria" panose="02040503050406030204" pitchFamily="18" charset="0"/>
              </a:rPr>
              <a:t>„Supergrundrecht“ </a:t>
            </a: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und als solches in der Güterabwägung mit anderen Grundrechten einschränkbar, etwa:</a:t>
            </a:r>
          </a:p>
          <a:p>
            <a:pPr marL="342900" indent="-342900"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Schutz von Leben und Gesundheit in der Pandemie oder im Katastrophenfall (Bsp.: Starkregen/Flut)</a:t>
            </a:r>
          </a:p>
          <a:p>
            <a:pPr marL="342900" indent="-342900"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Gewährleistung der inneren Sicherheit (Kriminalitätsbekämpfung)</a:t>
            </a:r>
          </a:p>
          <a:p>
            <a:pPr>
              <a:spcBef>
                <a:spcPts val="1200"/>
              </a:spcBef>
            </a:pPr>
            <a:r>
              <a:rPr lang="de-DE" sz="2000" dirty="0">
                <a:solidFill>
                  <a:schemeClr val="accent5"/>
                </a:solidFill>
                <a:latin typeface="Cambria" panose="02040503050406030204" pitchFamily="18" charset="0"/>
              </a:rPr>
              <a:t>➔</a:t>
            </a:r>
            <a:r>
              <a:rPr lang="de-DE" sz="20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de-DE" sz="1800" dirty="0">
                <a:solidFill>
                  <a:schemeClr val="accent5"/>
                </a:solidFill>
                <a:latin typeface="Cambria" panose="02040503050406030204" pitchFamily="18" charset="0"/>
              </a:rPr>
              <a:t>Wir brauchen ein neues Datenrecht (z.B. Gesundheitsdatennutzungsgesetz)</a:t>
            </a:r>
          </a:p>
        </p:txBody>
      </p:sp>
    </p:spTree>
    <p:extLst>
      <p:ext uri="{BB962C8B-B14F-4D97-AF65-F5344CB8AC3E}">
        <p14:creationId xmlns:p14="http://schemas.microsoft.com/office/powerpoint/2010/main" val="42929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0EBD13-FBE7-5D47-A7B2-0B8FB22C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66062"/>
          </a:xfrm>
        </p:spPr>
        <p:txBody>
          <a:bodyPr/>
          <a:lstStyle/>
          <a:p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Gründe für Defizite in der Digitalisierung II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AB521284-49F8-484A-9342-710F14517F73}"/>
              </a:ext>
            </a:extLst>
          </p:cNvPr>
          <p:cNvSpPr txBox="1">
            <a:spLocks/>
          </p:cNvSpPr>
          <p:nvPr/>
        </p:nvSpPr>
        <p:spPr>
          <a:xfrm>
            <a:off x="311162" y="1550604"/>
            <a:ext cx="8770845" cy="7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Clr>
                <a:schemeClr val="bg2"/>
              </a:buClr>
              <a:buFont typeface="Cambria" panose="02040503050406030204" pitchFamily="18" charset="0"/>
              <a:buChar char="»"/>
            </a:pPr>
            <a:r>
              <a:rPr lang="de-DE" sz="2000" dirty="0">
                <a:solidFill>
                  <a:schemeClr val="accent5"/>
                </a:solidFill>
                <a:latin typeface="Cambria" panose="02040503050406030204" pitchFamily="18" charset="0"/>
              </a:rPr>
              <a:t>Überregulierung?</a:t>
            </a: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 Erster Schritt: Schriftformerfordernisse streichen</a:t>
            </a:r>
          </a:p>
          <a:p>
            <a:endParaRPr lang="de-DE" sz="2000" dirty="0">
              <a:solidFill>
                <a:srgbClr val="3D92BD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D03A95-3243-2B45-B2F1-C98905990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24" y="2164543"/>
            <a:ext cx="4835473" cy="2394414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1C3A650-1A8F-C34C-BF8F-CBD445E4D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635" y="2232974"/>
            <a:ext cx="3577098" cy="17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1162" y="961943"/>
            <a:ext cx="8508999" cy="366126"/>
          </a:xfrm>
        </p:spPr>
        <p:txBody>
          <a:bodyPr/>
          <a:lstStyle/>
          <a:p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“Digitalcheck“ </a:t>
            </a:r>
            <a:r>
              <a:rPr lang="de-DE" sz="2000" dirty="0">
                <a:solidFill>
                  <a:schemeClr val="bg2"/>
                </a:solidFill>
                <a:latin typeface="Cambria" panose="02040503050406030204" pitchFamily="18" charset="0"/>
              </a:rPr>
              <a:t>als Verfassungsgebot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6E2A384F-A07D-7749-AE7A-375A9DF9A2BC}"/>
              </a:ext>
            </a:extLst>
          </p:cNvPr>
          <p:cNvSpPr txBox="1">
            <a:spLocks/>
          </p:cNvSpPr>
          <p:nvPr/>
        </p:nvSpPr>
        <p:spPr>
          <a:xfrm>
            <a:off x="311162" y="1489500"/>
            <a:ext cx="7455747" cy="298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/>
              </a:buClr>
              <a:buFont typeface="Systemschrift Normal"/>
              <a:buChar char="»"/>
            </a:pPr>
            <a:endParaRPr lang="de-DE" b="1" dirty="0">
              <a:solidFill>
                <a:schemeClr val="accent5"/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chemeClr val="accent5"/>
              </a:buClr>
              <a:buFont typeface="Systemschrift Normal"/>
              <a:buChar char="»"/>
            </a:pPr>
            <a:r>
              <a:rPr lang="de-DE" b="1" dirty="0">
                <a:solidFill>
                  <a:schemeClr val="accent5"/>
                </a:solidFill>
                <a:latin typeface="Cambria" panose="02040503050406030204" pitchFamily="18" charset="0"/>
              </a:rPr>
              <a:t>Normenscreening: Verzichtbare Schriftformerfordernisse</a:t>
            </a:r>
          </a:p>
          <a:p>
            <a:pPr marL="646113" lvl="2" indent="-285750">
              <a:buClr>
                <a:schemeClr val="bg2"/>
              </a:buClr>
              <a:buFont typeface="Systemschrift Normal"/>
              <a:buChar char="»"/>
            </a:pPr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Betrachtung der Funktionen der Formerfordernisse </a:t>
            </a:r>
          </a:p>
          <a:p>
            <a:pPr marL="646113" lvl="2" indent="-285750">
              <a:buClr>
                <a:schemeClr val="bg2"/>
              </a:buClr>
              <a:buFont typeface="Systemschrift Normal"/>
              <a:buChar char="»"/>
            </a:pPr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Beispiel Saarland: Formerfordernisse in 1.036 Regelungen angepasst</a:t>
            </a:r>
          </a:p>
          <a:p>
            <a:pPr>
              <a:buClr>
                <a:schemeClr val="bg2"/>
              </a:buClr>
            </a:pPr>
            <a:endParaRPr lang="de-DE" b="1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chemeClr val="accent5"/>
              </a:buClr>
              <a:buFont typeface="Systemschrift Normal"/>
              <a:buChar char="»"/>
            </a:pPr>
            <a:r>
              <a:rPr lang="de-DE" b="1" dirty="0">
                <a:solidFill>
                  <a:schemeClr val="accent5"/>
                </a:solidFill>
                <a:latin typeface="Cambria" panose="02040503050406030204" pitchFamily="18" charset="0"/>
              </a:rPr>
              <a:t>Weitergehender „Digitalcheck für Gesetze“</a:t>
            </a:r>
          </a:p>
          <a:p>
            <a:pPr marL="646113" lvl="2" indent="-285750" eaLnBrk="1" hangingPunct="1">
              <a:buClr>
                <a:srgbClr val="0065BD"/>
              </a:buClr>
              <a:buFont typeface="Systemschrift Normal"/>
              <a:buChar char="»"/>
            </a:pPr>
            <a:r>
              <a:rPr lang="de-DE" dirty="0">
                <a:solidFill>
                  <a:srgbClr val="0065BD"/>
                </a:solidFill>
                <a:latin typeface="Cambria" panose="02040503050406030204" pitchFamily="18" charset="0"/>
                <a:cs typeface="Arial" charset="0"/>
              </a:rPr>
              <a:t>Rechtsstaatliches Rationalitätspostulat</a:t>
            </a:r>
          </a:p>
          <a:p>
            <a:pPr marL="646113" lvl="2" indent="-285750" eaLnBrk="1" hangingPunct="1">
              <a:buClr>
                <a:srgbClr val="0065BD"/>
              </a:buClr>
              <a:buFont typeface="Systemschrift Normal"/>
              <a:buChar char="»"/>
            </a:pPr>
            <a:r>
              <a:rPr lang="de-DE" dirty="0">
                <a:solidFill>
                  <a:srgbClr val="0065BD"/>
                </a:solidFill>
                <a:latin typeface="Cambria" panose="02040503050406030204" pitchFamily="18" charset="0"/>
                <a:cs typeface="Arial" charset="0"/>
              </a:rPr>
              <a:t>Staatliche Schutzpflichten und Untermaßverbot</a:t>
            </a:r>
          </a:p>
          <a:p>
            <a:pPr marL="646113" lvl="2" indent="-285750" eaLnBrk="1" hangingPunct="1">
              <a:buClr>
                <a:srgbClr val="0065BD"/>
              </a:buClr>
              <a:buFont typeface="Systemschrift Normal"/>
              <a:buChar char="»"/>
            </a:pPr>
            <a:r>
              <a:rPr lang="de-DE" dirty="0">
                <a:solidFill>
                  <a:srgbClr val="0065BD"/>
                </a:solidFill>
                <a:latin typeface="Cambria" panose="02040503050406030204" pitchFamily="18" charset="0"/>
                <a:cs typeface="Arial" charset="0"/>
              </a:rPr>
              <a:t>Verbesserung der Prozesse: Digitalisierung als Chance</a:t>
            </a:r>
            <a:br>
              <a:rPr lang="de-DE" dirty="0">
                <a:solidFill>
                  <a:srgbClr val="0065BD"/>
                </a:solidFill>
                <a:latin typeface="Cambria" panose="02040503050406030204" pitchFamily="18" charset="0"/>
                <a:cs typeface="Arial" charset="0"/>
              </a:rPr>
            </a:br>
            <a:r>
              <a:rPr lang="de-DE" dirty="0">
                <a:solidFill>
                  <a:srgbClr val="0065BD"/>
                </a:solidFill>
                <a:latin typeface="Cambria" panose="02040503050406030204" pitchFamily="18" charset="0"/>
                <a:cs typeface="Arial" charset="0"/>
              </a:rPr>
              <a:t>zur Aufgabenerfüllung auch unter prekären Umständen </a:t>
            </a:r>
          </a:p>
          <a:p>
            <a:pPr marL="285750" indent="-285750">
              <a:buClr>
                <a:schemeClr val="accent5"/>
              </a:buClr>
              <a:buFont typeface="Systemschrift Normal"/>
              <a:buChar char="»"/>
            </a:pPr>
            <a:endParaRPr lang="de-DE" b="1" dirty="0">
              <a:solidFill>
                <a:schemeClr val="accent5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Grafik 9" descr="Ein Bild, das Text, drinnen, Wand, Person enthält.&#10;&#10;Automatisch generierte Beschreibung">
            <a:extLst>
              <a:ext uri="{FF2B5EF4-FFF2-40B4-BE49-F238E27FC236}">
                <a16:creationId xmlns:a16="http://schemas.microsoft.com/office/drawing/2014/main" id="{5753ED7A-65D1-E54B-9461-5DA7E8AA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576" y="2784068"/>
            <a:ext cx="3102363" cy="206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1162" y="961943"/>
            <a:ext cx="8508999" cy="366126"/>
          </a:xfrm>
        </p:spPr>
        <p:txBody>
          <a:bodyPr/>
          <a:lstStyle/>
          <a:p>
            <a:r>
              <a:rPr lang="de-DE" sz="2000" b="1" dirty="0" err="1">
                <a:solidFill>
                  <a:schemeClr val="bg2"/>
                </a:solidFill>
                <a:latin typeface="Cambria" panose="02040503050406030204" pitchFamily="18" charset="0"/>
              </a:rPr>
              <a:t>Worst</a:t>
            </a:r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latin typeface="Cambria" panose="02040503050406030204" pitchFamily="18" charset="0"/>
              </a:rPr>
              <a:t>practice</a:t>
            </a:r>
            <a:r>
              <a:rPr lang="de-DE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: „Nachweisgesetz“ vom 23. Juni 2022</a:t>
            </a:r>
            <a:endParaRPr lang="de-DE" sz="20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11162" y="4854985"/>
            <a:ext cx="7098306" cy="273844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Cambria" panose="02040503050406030204" pitchFamily="18" charset="0"/>
              </a:rPr>
              <a:t>Prof. Dr. Dirk Heckmann | 50. Daten-Dienstag | 28.06.2022</a:t>
            </a:r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A21D5F-FD0F-1E4D-B936-AFF061F57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46E4C7-A8B6-DA4C-873B-FAE716527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89" r="111" b="35216"/>
          <a:stretch/>
        </p:blipFill>
        <p:spPr>
          <a:xfrm>
            <a:off x="5062648" y="1610832"/>
            <a:ext cx="3630632" cy="2874936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BF5E95FB-42EB-2446-831C-23EC0F420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259"/>
          <a:stretch/>
        </p:blipFill>
        <p:spPr>
          <a:xfrm>
            <a:off x="311162" y="1686024"/>
            <a:ext cx="4751486" cy="1838346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769DB39-7591-7844-9DB1-66E5B2AA3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90" r="-4037"/>
          <a:stretch/>
        </p:blipFill>
        <p:spPr>
          <a:xfrm>
            <a:off x="311162" y="3513108"/>
            <a:ext cx="4943296" cy="9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6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16AD8073-F55B-9144-802C-46456E9E217B}"/>
    </a:ext>
  </a:extLst>
</a:theme>
</file>

<file path=ppt/theme/theme2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741D405E-8307-9B40-9F97-3F5DAC837EF3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Titel 1</Template>
  <TotalTime>0</TotalTime>
  <Words>636</Words>
  <Application>Microsoft Macintosh PowerPoint</Application>
  <PresentationFormat>Bildschirmpräsentation (16:9)</PresentationFormat>
  <Paragraphs>99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</vt:lpstr>
      <vt:lpstr>Courier New</vt:lpstr>
      <vt:lpstr>Symbol</vt:lpstr>
      <vt:lpstr>Systemschrift Normal</vt:lpstr>
      <vt:lpstr>Wingdings</vt:lpstr>
      <vt:lpstr>Titel 3</vt:lpstr>
      <vt:lpstr>Inhalt</vt:lpstr>
      <vt:lpstr>50. Daten-Dienstag  Digitalisierung als Verfassungsgebot</vt:lpstr>
      <vt:lpstr>PowerPoint-Präsentation</vt:lpstr>
      <vt:lpstr>PowerPoint-Präsentation</vt:lpstr>
      <vt:lpstr>Digitalisierung: dringend erforderlich</vt:lpstr>
      <vt:lpstr>Gründe für Defizite in der Digitalisierung I</vt:lpstr>
      <vt:lpstr>Exkurs: Das Grundrecht auf informationelle Selbstbestimmung</vt:lpstr>
      <vt:lpstr>Gründe für Defizite in der Digitalisierung II</vt:lpstr>
      <vt:lpstr>“Digitalcheck“ als Verfassungsgebot</vt:lpstr>
      <vt:lpstr>Worst practice: „Nachweisgesetz“ vom 23. Juni 2022</vt:lpstr>
      <vt:lpstr>Gründe für Defizite in der Digitalisierung III</vt:lpstr>
      <vt:lpstr>Bayerisches Digitalrecht als bundesweites Vorbild</vt:lpstr>
      <vt:lpstr>Weitere Anforderungen für eine baldige Digitalisierung</vt:lpstr>
      <vt:lpstr>Das Digitalgesetz im Freistaat Bayern</vt:lpstr>
      <vt:lpstr>tl;dr - Anforderungen an eine moderne, zeitgemäße Verwaltung     </vt:lpstr>
      <vt:lpstr>Happy to discuss!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und das Recht der digitalen Gesellschaft</dc:title>
  <dc:creator>Sebastian Höpfl</dc:creator>
  <cp:lastModifiedBy>Dirk Heckmann</cp:lastModifiedBy>
  <cp:revision>332</cp:revision>
  <cp:lastPrinted>2015-07-30T14:04:45Z</cp:lastPrinted>
  <dcterms:created xsi:type="dcterms:W3CDTF">2021-03-12T17:48:05Z</dcterms:created>
  <dcterms:modified xsi:type="dcterms:W3CDTF">2022-06-28T14:21:34Z</dcterms:modified>
</cp:coreProperties>
</file>